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9"/>
    <p:restoredTop sz="94692"/>
  </p:normalViewPr>
  <p:slideViewPr>
    <p:cSldViewPr snapToGrid="0">
      <p:cViewPr>
        <p:scale>
          <a:sx n="211" d="100"/>
          <a:sy n="211" d="100"/>
        </p:scale>
        <p:origin x="12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DE91-2E48-614C-BF0A-B45E0F9C1A20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AC61-B8C1-DE47-AE3A-27D15D69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8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DE91-2E48-614C-BF0A-B45E0F9C1A20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AC61-B8C1-DE47-AE3A-27D15D69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4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DE91-2E48-614C-BF0A-B45E0F9C1A20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AC61-B8C1-DE47-AE3A-27D15D69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58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DE91-2E48-614C-BF0A-B45E0F9C1A20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AC61-B8C1-DE47-AE3A-27D15D69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93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DE91-2E48-614C-BF0A-B45E0F9C1A20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AC61-B8C1-DE47-AE3A-27D15D69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4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DE91-2E48-614C-BF0A-B45E0F9C1A20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AC61-B8C1-DE47-AE3A-27D15D69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50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DE91-2E48-614C-BF0A-B45E0F9C1A20}" type="datetimeFigureOut">
              <a:rPr lang="en-US" smtClean="0"/>
              <a:t>1/24/23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AC61-B8C1-DE47-AE3A-27D15D69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92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DE91-2E48-614C-BF0A-B45E0F9C1A20}" type="datetimeFigureOut">
              <a:rPr lang="en-US" smtClean="0"/>
              <a:t>1/24/23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AC61-B8C1-DE47-AE3A-27D15D69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3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DE91-2E48-614C-BF0A-B45E0F9C1A20}" type="datetimeFigureOut">
              <a:rPr lang="en-US" smtClean="0"/>
              <a:t>1/24/23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AC61-B8C1-DE47-AE3A-27D15D69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2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DE91-2E48-614C-BF0A-B45E0F9C1A20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AC61-B8C1-DE47-AE3A-27D15D69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6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DE91-2E48-614C-BF0A-B45E0F9C1A20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8AC61-B8C1-DE47-AE3A-27D15D69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18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FDE91-2E48-614C-BF0A-B45E0F9C1A20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8AC61-B8C1-DE47-AE3A-27D15D69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7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7505242F-8923-4FEF-109B-FEA0ACF93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538" y="2188345"/>
            <a:ext cx="5543400" cy="16557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j-lt"/>
              </a:rPr>
              <a:t>Bootleg Macro Pleb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A6439-FC61-D599-415D-4BE66B0A8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370" y="3844107"/>
            <a:ext cx="2539260" cy="25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36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1D2BE5-A46E-67A6-45A7-8A6AA960D13D}"/>
              </a:ext>
            </a:extLst>
          </p:cNvPr>
          <p:cNvSpPr txBox="1"/>
          <p:nvPr/>
        </p:nvSpPr>
        <p:spPr>
          <a:xfrm>
            <a:off x="2184400" y="139700"/>
            <a:ext cx="205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NET LIQUIDITY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B5ECFB-C30C-5A0F-D4F9-9A8240586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109"/>
            <a:ext cx="6858000" cy="33183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817A3B-A4EA-72D5-F960-820BD61A9FD7}"/>
              </a:ext>
            </a:extLst>
          </p:cNvPr>
          <p:cNvSpPr txBox="1"/>
          <p:nvPr/>
        </p:nvSpPr>
        <p:spPr>
          <a:xfrm>
            <a:off x="88901" y="631300"/>
            <a:ext cx="66801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b="1" dirty="0">
                <a:effectLst/>
                <a:latin typeface="Menlo" panose="020B0609030804020204" pitchFamily="49" charset="0"/>
              </a:rPr>
              <a:t>1/ FEDERAL RESERVE NET LIQUIDITY (NLQ): </a:t>
            </a:r>
            <a:r>
              <a:rPr lang="en-AU" sz="1100" b="0" dirty="0">
                <a:effectLst/>
                <a:latin typeface="Menlo" panose="020B0609030804020204" pitchFamily="49" charset="0"/>
              </a:rPr>
              <a:t>this is one of the most important macro metrics to watch. Originally formulated by @</a:t>
            </a:r>
            <a:r>
              <a:rPr lang="en-AU" sz="1100" b="0" dirty="0" err="1">
                <a:effectLst/>
                <a:latin typeface="Menlo" panose="020B0609030804020204" pitchFamily="49" charset="0"/>
              </a:rPr>
              <a:t>DariusDale</a:t>
            </a:r>
            <a:r>
              <a:rPr lang="en-AU" sz="1100" b="0" dirty="0">
                <a:effectLst/>
                <a:latin typeface="Menlo" panose="020B0609030804020204" pitchFamily="49" charset="0"/>
              </a:rPr>
              <a:t> and 42 Macro.</a:t>
            </a:r>
            <a:r>
              <a:rPr lang="en-AU" sz="1100" dirty="0">
                <a:latin typeface="Menlo" panose="020B0609030804020204" pitchFamily="49" charset="0"/>
              </a:rPr>
              <a:t> </a:t>
            </a:r>
            <a:r>
              <a:rPr lang="en-AU" sz="1100" b="0" dirty="0">
                <a:effectLst/>
                <a:latin typeface="Menlo" panose="020B0609030804020204" pitchFamily="49" charset="0"/>
              </a:rPr>
              <a:t>This provides a daily estimate of the total liquidity being provided to markets by the Fed, treasury and big money funds.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F71F07-8B98-AFF5-6985-803935D2D76B}"/>
              </a:ext>
            </a:extLst>
          </p:cNvPr>
          <p:cNvSpPr txBox="1"/>
          <p:nvPr/>
        </p:nvSpPr>
        <p:spPr>
          <a:xfrm>
            <a:off x="88901" y="4795496"/>
            <a:ext cx="66801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latin typeface="Menlo" panose="020B0609030804020204" pitchFamily="49" charset="0"/>
              </a:rPr>
              <a:t>2/ Following March 2020, the huge surge in net liquidity that followed as a result of QE made it one of the dominant driving forces behind equity markets &amp; bitcoin. High correlation is now seen between SPX,NDQ,DJI,BTC etc &amp; NLQ. Great intro here by @</a:t>
            </a:r>
            <a:r>
              <a:rPr lang="en-AU" sz="1100" dirty="0" err="1">
                <a:latin typeface="Menlo" panose="020B0609030804020204" pitchFamily="49" charset="0"/>
              </a:rPr>
              <a:t>MaxAnderson</a:t>
            </a:r>
            <a:r>
              <a:rPr lang="en-AU" sz="1100" dirty="0">
                <a:latin typeface="Menlo" panose="020B0609030804020204" pitchFamily="49" charset="0"/>
              </a:rPr>
              <a:t>:</a:t>
            </a:r>
            <a:endParaRPr lang="en-AU" sz="1100" dirty="0"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F56F2-C059-7177-3FBD-6BB9BA4F6EB9}"/>
              </a:ext>
            </a:extLst>
          </p:cNvPr>
          <p:cNvSpPr txBox="1"/>
          <p:nvPr/>
        </p:nvSpPr>
        <p:spPr>
          <a:xfrm>
            <a:off x="88901" y="6029103"/>
            <a:ext cx="668019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effectLst/>
                <a:latin typeface="Menlo" panose="020B0609030804020204" pitchFamily="49" charset="0"/>
              </a:rPr>
              <a:t>3/ You’ve probably heard of this metric by now &amp; would like to know how to track this for yourself. Max’s thread provides a great explanation of why NLQ is important &amp; where you can get the data from. </a:t>
            </a:r>
            <a:r>
              <a:rPr lang="en-AU" sz="1100" dirty="0">
                <a:latin typeface="Menlo" panose="020B0609030804020204" pitchFamily="49" charset="0"/>
              </a:rPr>
              <a:t>You can see NLQ on </a:t>
            </a:r>
            <a:r>
              <a:rPr lang="en-AU" sz="1100" dirty="0" err="1">
                <a:latin typeface="Menlo" panose="020B0609030804020204" pitchFamily="49" charset="0"/>
              </a:rPr>
              <a:t>tradingview</a:t>
            </a:r>
            <a:r>
              <a:rPr lang="en-AU" sz="1100" dirty="0">
                <a:latin typeface="Menlo" panose="020B0609030804020204" pitchFamily="49" charset="0"/>
              </a:rPr>
              <a:t> using </a:t>
            </a:r>
            <a:r>
              <a:rPr lang="en-AU" sz="1100" b="0" dirty="0">
                <a:effectLst/>
                <a:latin typeface="Menlo" panose="020B0609030804020204" pitchFamily="49" charset="0"/>
              </a:rPr>
              <a:t>WALCL-RRPONTSYD-WTREGEN in search bar.</a:t>
            </a:r>
          </a:p>
          <a:p>
            <a:r>
              <a:rPr lang="en-AU" sz="1100" dirty="0">
                <a:latin typeface="Menlo" panose="020B0609030804020204" pitchFamily="49" charset="0"/>
              </a:rPr>
              <a:t> </a:t>
            </a:r>
            <a:endParaRPr lang="en-AU" sz="1100" dirty="0">
              <a:effectLst/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AF799-7085-E16A-539B-5F816C152217}"/>
              </a:ext>
            </a:extLst>
          </p:cNvPr>
          <p:cNvSpPr txBox="1"/>
          <p:nvPr/>
        </p:nvSpPr>
        <p:spPr>
          <a:xfrm>
            <a:off x="88901" y="7540852"/>
            <a:ext cx="66801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effectLst/>
                <a:latin typeface="Menlo" panose="020B0609030804020204" pitchFamily="49" charset="0"/>
              </a:rPr>
              <a:t>4/ TV can only get you NLQ weekly series. The treasury general account (TGA) &amp; </a:t>
            </a:r>
            <a:r>
              <a:rPr lang="en-AU" sz="1100" dirty="0" err="1">
                <a:effectLst/>
                <a:latin typeface="Menlo" panose="020B0609030804020204" pitchFamily="49" charset="0"/>
              </a:rPr>
              <a:t>RevRepo</a:t>
            </a:r>
            <a:r>
              <a:rPr lang="en-AU" sz="1100" dirty="0">
                <a:effectLst/>
                <a:latin typeface="Menlo" panose="020B0609030804020204" pitchFamily="49" charset="0"/>
              </a:rPr>
              <a:t> balances are updated daily though and there may be some advantage to viewing daily updated NLQ. </a:t>
            </a:r>
            <a:r>
              <a:rPr lang="en-AU" sz="1100" dirty="0">
                <a:latin typeface="Menlo" panose="020B0609030804020204" pitchFamily="49" charset="0"/>
              </a:rPr>
              <a:t>I’ve written a python script to pull and display the daily NLQ series so you don’t have to. </a:t>
            </a:r>
            <a:endParaRPr lang="en-AU" sz="110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AF267-B399-3302-A3A6-170CAC6EE170}"/>
              </a:ext>
            </a:extLst>
          </p:cNvPr>
          <p:cNvSpPr txBox="1"/>
          <p:nvPr/>
        </p:nvSpPr>
        <p:spPr>
          <a:xfrm>
            <a:off x="88901" y="8883324"/>
            <a:ext cx="66801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latin typeface="Menlo" panose="020B0609030804020204" pitchFamily="49" charset="0"/>
              </a:rPr>
              <a:t>5</a:t>
            </a:r>
            <a:r>
              <a:rPr lang="en-AU" sz="1100" dirty="0">
                <a:effectLst/>
                <a:latin typeface="Menlo" panose="020B0609030804020204" pitchFamily="49" charset="0"/>
              </a:rPr>
              <a:t>/ The script pulls the Fed bal. sheet (weekly) &amp; </a:t>
            </a:r>
            <a:r>
              <a:rPr lang="en-AU" sz="1100" dirty="0" err="1">
                <a:effectLst/>
                <a:latin typeface="Menlo" panose="020B0609030804020204" pitchFamily="49" charset="0"/>
              </a:rPr>
              <a:t>RevRepo</a:t>
            </a:r>
            <a:r>
              <a:rPr lang="en-AU" sz="1100" dirty="0">
                <a:effectLst/>
                <a:latin typeface="Menlo" panose="020B0609030804020204" pitchFamily="49" charset="0"/>
              </a:rPr>
              <a:t> </a:t>
            </a:r>
            <a:r>
              <a:rPr lang="en-AU" sz="1100" dirty="0" err="1">
                <a:effectLst/>
                <a:latin typeface="Menlo" panose="020B0609030804020204" pitchFamily="49" charset="0"/>
              </a:rPr>
              <a:t>bal</a:t>
            </a:r>
            <a:r>
              <a:rPr lang="en-AU" sz="1100" dirty="0">
                <a:effectLst/>
                <a:latin typeface="Menlo" panose="020B0609030804020204" pitchFamily="49" charset="0"/>
              </a:rPr>
              <a:t> (daily) data from FRED. It gets the TGA bal. direct from treasury site (daily data). You can choose up to 5 assets to also plot for comparison. Correlation (CC) is calculated for the first asset (BTC here below). </a:t>
            </a:r>
            <a:endParaRPr lang="en-AU" sz="1100" b="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606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41C07F-A814-9ADB-6D55-B11F15AE4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33183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6E108B-11A8-26AC-CFAA-E7609F79EB27}"/>
              </a:ext>
            </a:extLst>
          </p:cNvPr>
          <p:cNvSpPr txBox="1"/>
          <p:nvPr/>
        </p:nvSpPr>
        <p:spPr>
          <a:xfrm>
            <a:off x="88901" y="3261185"/>
            <a:ext cx="66801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effectLst/>
                <a:latin typeface="Menlo" panose="020B0609030804020204" pitchFamily="49" charset="0"/>
              </a:rPr>
              <a:t>6/ The script is easy to use even if you have never coded. Here, I’ll show how it can be done using the terminal &amp; excel on </a:t>
            </a:r>
            <a:r>
              <a:rPr lang="en-AU" sz="1100" dirty="0" err="1">
                <a:effectLst/>
                <a:latin typeface="Menlo" panose="020B0609030804020204" pitchFamily="49" charset="0"/>
              </a:rPr>
              <a:t>windows,mac</a:t>
            </a:r>
            <a:r>
              <a:rPr lang="en-AU" sz="1100" dirty="0">
                <a:effectLst/>
                <a:latin typeface="Menlo" panose="020B0609030804020204" pitchFamily="49" charset="0"/>
              </a:rPr>
              <a:t> or </a:t>
            </a:r>
            <a:r>
              <a:rPr lang="en-AU" sz="1100" dirty="0" err="1">
                <a:effectLst/>
                <a:latin typeface="Menlo" panose="020B0609030804020204" pitchFamily="49" charset="0"/>
              </a:rPr>
              <a:t>linux</a:t>
            </a:r>
            <a:r>
              <a:rPr lang="en-AU" sz="1100" dirty="0">
                <a:effectLst/>
                <a:latin typeface="Menlo" panose="020B0609030804020204" pitchFamily="49" charset="0"/>
              </a:rPr>
              <a:t>. Go to the </a:t>
            </a:r>
            <a:r>
              <a:rPr lang="en-AU" sz="1100" dirty="0" err="1">
                <a:effectLst/>
                <a:latin typeface="Menlo" panose="020B0609030804020204" pitchFamily="49" charset="0"/>
              </a:rPr>
              <a:t>github</a:t>
            </a:r>
            <a:r>
              <a:rPr lang="en-AU" sz="1100" dirty="0">
                <a:effectLst/>
                <a:latin typeface="Menlo" panose="020B0609030804020204" pitchFamily="49" charset="0"/>
              </a:rPr>
              <a:t> repo and download the repo as zip.    </a:t>
            </a:r>
            <a:endParaRPr lang="en-AU" sz="11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370AB-8B80-E3BE-B926-41D3ED400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07627"/>
            <a:ext cx="6858000" cy="30696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8ABB65-68BC-7F75-3B58-C9DE9A80CA0D}"/>
              </a:ext>
            </a:extLst>
          </p:cNvPr>
          <p:cNvSpPr txBox="1"/>
          <p:nvPr/>
        </p:nvSpPr>
        <p:spPr>
          <a:xfrm>
            <a:off x="88901" y="7219033"/>
            <a:ext cx="66801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latin typeface="Menlo" panose="020B0609030804020204" pitchFamily="49" charset="0"/>
              </a:rPr>
              <a:t>7</a:t>
            </a:r>
            <a:r>
              <a:rPr lang="en-AU" sz="1100" dirty="0">
                <a:effectLst/>
                <a:latin typeface="Menlo" panose="020B0609030804020204" pitchFamily="49" charset="0"/>
              </a:rPr>
              <a:t>/ Unzip &amp; place </a:t>
            </a:r>
            <a:r>
              <a:rPr lang="en-AU" sz="1100" dirty="0" err="1">
                <a:effectLst/>
                <a:latin typeface="Menlo" panose="020B0609030804020204" pitchFamily="49" charset="0"/>
              </a:rPr>
              <a:t>NetLiquidity</a:t>
            </a:r>
            <a:r>
              <a:rPr lang="en-AU" sz="1100" dirty="0">
                <a:effectLst/>
                <a:latin typeface="Menlo" panose="020B0609030804020204" pitchFamily="49" charset="0"/>
              </a:rPr>
              <a:t> project folder where you wish. </a:t>
            </a:r>
            <a:r>
              <a:rPr lang="en-AU" sz="1100" dirty="0">
                <a:latin typeface="Menlo" panose="020B0609030804020204" pitchFamily="49" charset="0"/>
              </a:rPr>
              <a:t>O</a:t>
            </a:r>
            <a:r>
              <a:rPr lang="en-AU" sz="1100" dirty="0">
                <a:effectLst/>
                <a:latin typeface="Menlo" panose="020B0609030804020204" pitchFamily="49" charset="0"/>
              </a:rPr>
              <a:t>pen terminal, Enter: python –</a:t>
            </a:r>
            <a:r>
              <a:rPr lang="en-AU" sz="1100" dirty="0" err="1">
                <a:effectLst/>
                <a:latin typeface="Menlo" panose="020B0609030804020204" pitchFamily="49" charset="0"/>
              </a:rPr>
              <a:t>vsersion</a:t>
            </a:r>
            <a:r>
              <a:rPr lang="en-AU" sz="1100" dirty="0">
                <a:effectLst/>
                <a:latin typeface="Menlo" panose="020B0609030804020204" pitchFamily="49" charset="0"/>
              </a:rPr>
              <a:t> to check if python installed. Also check for pip. On mac use add 3 to python and pip </a:t>
            </a:r>
            <a:r>
              <a:rPr lang="en-AU" sz="1100" dirty="0" err="1">
                <a:effectLst/>
                <a:latin typeface="Menlo" panose="020B0609030804020204" pitchFamily="49" charset="0"/>
              </a:rPr>
              <a:t>cmd</a:t>
            </a:r>
            <a:r>
              <a:rPr lang="en-AU" sz="1100" dirty="0">
                <a:effectLst/>
                <a:latin typeface="Menlo" panose="020B0609030804020204" pitchFamily="49" charset="0"/>
              </a:rPr>
              <a:t> as old version also installed by default. </a:t>
            </a:r>
            <a:endParaRPr lang="en-AU" sz="11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D586D-D83A-D943-5E91-B7EDC5502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1" y="8166099"/>
            <a:ext cx="6578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4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9B9EBB-348E-E6D4-81A2-559E19E48606}"/>
              </a:ext>
            </a:extLst>
          </p:cNvPr>
          <p:cNvSpPr txBox="1"/>
          <p:nvPr/>
        </p:nvSpPr>
        <p:spPr>
          <a:xfrm>
            <a:off x="88901" y="218157"/>
            <a:ext cx="66801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effectLst/>
                <a:latin typeface="Menlo" panose="020B0609030804020204" pitchFamily="49" charset="0"/>
              </a:rPr>
              <a:t>8/ If you have no python/</a:t>
            </a:r>
            <a:r>
              <a:rPr lang="en-AU" sz="1100" dirty="0">
                <a:latin typeface="Menlo" panose="020B0609030804020204" pitchFamily="49" charset="0"/>
              </a:rPr>
              <a:t>pip</a:t>
            </a:r>
            <a:r>
              <a:rPr lang="en-AU" sz="1100" dirty="0">
                <a:effectLst/>
                <a:latin typeface="Menlo" panose="020B0609030804020204" pitchFamily="49" charset="0"/>
              </a:rPr>
              <a:t> installed you’ll see ‘command not found’. </a:t>
            </a:r>
            <a:r>
              <a:rPr lang="en-AU" sz="1100" dirty="0">
                <a:latin typeface="Menlo" panose="020B0609030804020204" pitchFamily="49" charset="0"/>
              </a:rPr>
              <a:t>On windows, search ‘python’ on the windows app store to download latest version free. Mac/</a:t>
            </a:r>
            <a:r>
              <a:rPr lang="en-AU" sz="1100" dirty="0" err="1">
                <a:latin typeface="Menlo" panose="020B0609030804020204" pitchFamily="49" charset="0"/>
              </a:rPr>
              <a:t>linux</a:t>
            </a:r>
            <a:r>
              <a:rPr lang="en-AU" sz="1100" dirty="0">
                <a:latin typeface="Menlo" panose="020B0609030804020204" pitchFamily="49" charset="0"/>
              </a:rPr>
              <a:t> see: </a:t>
            </a:r>
            <a:r>
              <a:rPr lang="en-AU" sz="1100" dirty="0" err="1">
                <a:latin typeface="Menlo" panose="020B0609030804020204" pitchFamily="49" charset="0"/>
              </a:rPr>
              <a:t>docs.python-guide.org</a:t>
            </a:r>
            <a:r>
              <a:rPr lang="en-AU" sz="1100" dirty="0">
                <a:latin typeface="Menlo" panose="020B0609030804020204" pitchFamily="49" charset="0"/>
              </a:rPr>
              <a:t>/starting/installation/</a:t>
            </a:r>
            <a:endParaRPr lang="en-AU" sz="110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18236-67D3-DF55-0B4F-879239D15F8E}"/>
              </a:ext>
            </a:extLst>
          </p:cNvPr>
          <p:cNvSpPr txBox="1"/>
          <p:nvPr/>
        </p:nvSpPr>
        <p:spPr>
          <a:xfrm>
            <a:off x="88901" y="1413545"/>
            <a:ext cx="66801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latin typeface="Menlo" panose="020B0609030804020204" pitchFamily="49" charset="0"/>
              </a:rPr>
              <a:t>9</a:t>
            </a:r>
            <a:r>
              <a:rPr lang="en-AU" sz="1100" dirty="0">
                <a:effectLst/>
                <a:latin typeface="Menlo" panose="020B0609030804020204" pitchFamily="49" charset="0"/>
              </a:rPr>
              <a:t>/ Now you have python and pip, you’ll need the required modules that the script uses. </a:t>
            </a:r>
            <a:r>
              <a:rPr lang="en-AU" sz="1100" dirty="0">
                <a:latin typeface="Menlo" panose="020B0609030804020204" pitchFamily="49" charset="0"/>
              </a:rPr>
              <a:t>Type ‘cd’ and drag &amp; drop the ‘</a:t>
            </a:r>
            <a:r>
              <a:rPr lang="en-AU" sz="1100" dirty="0" err="1">
                <a:latin typeface="Menlo" panose="020B0609030804020204" pitchFamily="49" charset="0"/>
              </a:rPr>
              <a:t>NetLiquidity</a:t>
            </a:r>
            <a:r>
              <a:rPr lang="en-AU" sz="1100" dirty="0">
                <a:latin typeface="Menlo" panose="020B0609030804020204" pitchFamily="49" charset="0"/>
              </a:rPr>
              <a:t>’ folder onto the terminal + hit enter. That will set it as the working directory.  </a:t>
            </a:r>
            <a:endParaRPr lang="en-AU" sz="11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07AD15-A9E5-7D58-CCE3-1946F8670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6508"/>
            <a:ext cx="6858000" cy="1948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86149-C4AB-D957-0029-C3ECDF8BD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1" y="2196901"/>
            <a:ext cx="6604000" cy="596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A847D3-1696-25BF-2A70-856493BA1805}"/>
              </a:ext>
            </a:extLst>
          </p:cNvPr>
          <p:cNvSpPr txBox="1"/>
          <p:nvPr/>
        </p:nvSpPr>
        <p:spPr>
          <a:xfrm>
            <a:off x="50802" y="3092207"/>
            <a:ext cx="66801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effectLst/>
                <a:latin typeface="Menlo" panose="020B0609030804020204" pitchFamily="49" charset="0"/>
              </a:rPr>
              <a:t>10/ Use pip to install the required python modules: pip install –r </a:t>
            </a:r>
            <a:r>
              <a:rPr lang="en-AU" sz="1100" dirty="0" err="1">
                <a:effectLst/>
                <a:latin typeface="Menlo" panose="020B0609030804020204" pitchFamily="49" charset="0"/>
              </a:rPr>
              <a:t>requirements.txt</a:t>
            </a:r>
            <a:r>
              <a:rPr lang="en-AU" sz="1100" dirty="0">
                <a:latin typeface="Menlo" panose="020B0609030804020204" pitchFamily="49" charset="0"/>
              </a:rPr>
              <a:t> (pip3 on mac). These are collections of python scripts like mine yet are far better written.</a:t>
            </a:r>
            <a:endParaRPr lang="en-AU" sz="110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ECD7F-3D69-7136-BCB2-CFD0E02FF045}"/>
              </a:ext>
            </a:extLst>
          </p:cNvPr>
          <p:cNvSpPr txBox="1"/>
          <p:nvPr/>
        </p:nvSpPr>
        <p:spPr>
          <a:xfrm>
            <a:off x="0" y="6070394"/>
            <a:ext cx="66801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effectLst/>
                <a:latin typeface="Menlo" panose="020B0609030804020204" pitchFamily="49" charset="0"/>
              </a:rPr>
              <a:t>10/ Once that is done you are ready to use the script. Open </a:t>
            </a:r>
            <a:r>
              <a:rPr lang="en-AU" sz="1100" dirty="0" err="1">
                <a:effectLst/>
                <a:latin typeface="Menlo" panose="020B0609030804020204" pitchFamily="49" charset="0"/>
              </a:rPr>
              <a:t>NetLiquidity_InputParams.xlsx</a:t>
            </a:r>
            <a:r>
              <a:rPr lang="en-AU" sz="1100" dirty="0">
                <a:effectLst/>
                <a:latin typeface="Menlo" panose="020B0609030804020204" pitchFamily="49" charset="0"/>
              </a:rPr>
              <a:t>. All parameters are set using this excel file. Simply enter ticker names, start date etc in the cells indicated in “Parameters’ sheet, save file. </a:t>
            </a:r>
            <a:r>
              <a:rPr lang="en-AU" sz="1100" dirty="0">
                <a:latin typeface="Menlo" panose="020B0609030804020204" pitchFamily="49" charset="0"/>
              </a:rPr>
              <a:t>Helpful info found in other sheet. </a:t>
            </a:r>
            <a:endParaRPr lang="en-AU" sz="110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372A9-B8C3-6001-2598-3CE1A5D01CB7}"/>
              </a:ext>
            </a:extLst>
          </p:cNvPr>
          <p:cNvSpPr txBox="1"/>
          <p:nvPr/>
        </p:nvSpPr>
        <p:spPr>
          <a:xfrm>
            <a:off x="50802" y="8951235"/>
            <a:ext cx="66801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effectLst/>
                <a:latin typeface="Menlo" panose="020B0609030804020204" pitchFamily="49" charset="0"/>
              </a:rPr>
              <a:t>11/ .</a:t>
            </a:r>
            <a:r>
              <a:rPr lang="en-AU" sz="1100" dirty="0">
                <a:latin typeface="Menlo" panose="020B0609030804020204" pitchFamily="49" charset="0"/>
              </a:rPr>
              <a:t>csv</a:t>
            </a:r>
            <a:r>
              <a:rPr lang="en-AU" sz="1100" dirty="0">
                <a:effectLst/>
                <a:latin typeface="Menlo" panose="020B0609030804020204" pitchFamily="49" charset="0"/>
              </a:rPr>
              <a:t> or .</a:t>
            </a:r>
            <a:r>
              <a:rPr lang="en-AU" sz="1100" dirty="0" err="1">
                <a:effectLst/>
                <a:latin typeface="Menlo" panose="020B0609030804020204" pitchFamily="49" charset="0"/>
              </a:rPr>
              <a:t>ods</a:t>
            </a:r>
            <a:r>
              <a:rPr lang="en-AU" sz="1100" dirty="0">
                <a:effectLst/>
                <a:latin typeface="Menlo" panose="020B0609030804020204" pitchFamily="49" charset="0"/>
              </a:rPr>
              <a:t> etc. could be used as free alternatives to excel, let me know if you want me to add support for that. You can choose up to 5 assets to plot atop NLQ &amp; 5 extra series to pull from FRED.  </a:t>
            </a:r>
            <a:endParaRPr lang="en-US" sz="1100" dirty="0"/>
          </a:p>
          <a:p>
            <a:endParaRPr lang="en-AU" sz="11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DB1394-028B-0CA1-6EFF-2CFDC249E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88760"/>
            <a:ext cx="6858000" cy="153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37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5A2B60-5B2C-90AE-3519-3B2BB6C01387}"/>
              </a:ext>
            </a:extLst>
          </p:cNvPr>
          <p:cNvSpPr txBox="1"/>
          <p:nvPr/>
        </p:nvSpPr>
        <p:spPr>
          <a:xfrm>
            <a:off x="88901" y="226335"/>
            <a:ext cx="6680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effectLst/>
                <a:latin typeface="Menlo" panose="020B0609030804020204" pitchFamily="49" charset="0"/>
              </a:rPr>
              <a:t>12/ Now run the script. </a:t>
            </a:r>
            <a:r>
              <a:rPr lang="en-AU" sz="1100" dirty="0">
                <a:latin typeface="Menlo" panose="020B0609030804020204" pitchFamily="49" charset="0"/>
              </a:rPr>
              <a:t>Enter python </a:t>
            </a:r>
            <a:r>
              <a:rPr lang="en-AU" sz="1100" dirty="0" err="1">
                <a:latin typeface="Menlo" panose="020B0609030804020204" pitchFamily="49" charset="0"/>
              </a:rPr>
              <a:t>ShowNetLiq.py</a:t>
            </a:r>
            <a:r>
              <a:rPr lang="en-AU" sz="1100" dirty="0">
                <a:latin typeface="Menlo" panose="020B0609030804020204" pitchFamily="49" charset="0"/>
              </a:rPr>
              <a:t>, to run the script  (python3-mac). Here’s a video of the process below. </a:t>
            </a:r>
            <a:endParaRPr lang="en-AU" sz="11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6" name="NLQ_Script">
            <a:hlinkClick r:id="" action="ppaction://media"/>
            <a:extLst>
              <a:ext uri="{FF2B5EF4-FFF2-40B4-BE49-F238E27FC236}">
                <a16:creationId xmlns:a16="http://schemas.microsoft.com/office/drawing/2014/main" id="{8B231523-951E-DB4C-0A84-7729188598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67543"/>
            <a:ext cx="6858000" cy="428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6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8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1467</TotalTime>
  <Words>660</Words>
  <Application>Microsoft Macintosh PowerPoint</Application>
  <PresentationFormat>A4 Paper (210x297 mm)</PresentationFormat>
  <Paragraphs>16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22</cp:revision>
  <dcterms:created xsi:type="dcterms:W3CDTF">2023-01-21T18:48:51Z</dcterms:created>
  <dcterms:modified xsi:type="dcterms:W3CDTF">2023-01-24T22:50:19Z</dcterms:modified>
</cp:coreProperties>
</file>